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0" r:id="rId2"/>
    <p:sldId id="258" r:id="rId3"/>
    <p:sldId id="256" r:id="rId4"/>
    <p:sldId id="274" r:id="rId5"/>
    <p:sldId id="308" r:id="rId6"/>
    <p:sldId id="296" r:id="rId7"/>
    <p:sldId id="282" r:id="rId8"/>
    <p:sldId id="305" r:id="rId9"/>
    <p:sldId id="315" r:id="rId10"/>
    <p:sldId id="318" r:id="rId11"/>
    <p:sldId id="317" r:id="rId12"/>
    <p:sldId id="316" r:id="rId13"/>
    <p:sldId id="319" r:id="rId14"/>
    <p:sldId id="332" r:id="rId15"/>
    <p:sldId id="324" r:id="rId16"/>
    <p:sldId id="325" r:id="rId17"/>
    <p:sldId id="326" r:id="rId18"/>
    <p:sldId id="327" r:id="rId19"/>
    <p:sldId id="328" r:id="rId20"/>
    <p:sldId id="330" r:id="rId21"/>
    <p:sldId id="280" r:id="rId22"/>
    <p:sldId id="270" r:id="rId23"/>
    <p:sldId id="271" r:id="rId24"/>
    <p:sldId id="272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10FB0"/>
    <a:srgbClr val="00CC00"/>
    <a:srgbClr val="1ECFF2"/>
    <a:srgbClr val="CCFF99"/>
    <a:srgbClr val="FF99FF"/>
    <a:srgbClr val="CCECFF"/>
    <a:srgbClr val="CC66FF"/>
    <a:srgbClr val="00B050"/>
    <a:srgbClr val="0E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78223" autoAdjust="0"/>
  </p:normalViewPr>
  <p:slideViewPr>
    <p:cSldViewPr snapToGrid="0">
      <p:cViewPr varScale="1">
        <p:scale>
          <a:sx n="58" d="100"/>
          <a:sy n="58" d="100"/>
        </p:scale>
        <p:origin x="576" y="1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8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94B12-B49F-4CBE-9AD6-8397750EA233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40EB7-DC11-48ED-92F6-FA28EFD0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171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6790F-BFAC-49E1-B42E-8BF80BCC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062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</a:t>
            </a:r>
            <a:r>
              <a:rPr lang="bn-BD" baseline="0" dirty="0" smtClean="0"/>
              <a:t> একটা ছবি দেওয়া আছে এ কারণে যে, যেন শিক্ষার্থীরা এ ছবি দেখার মাধ্যমে  পাঠে মনোযোগ দিতে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04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88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0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তালিকা থেকে কয়েকটি উপস্থাপন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0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 এক্ষেত্রে হাদিসটি শিক্ষার্থীদের দ্বারা পড়ে নেওয়ার চেষ্টা করতে হবে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2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dirty="0" smtClean="0"/>
              <a:t>শিক্ষার্থীদের</a:t>
            </a:r>
            <a:r>
              <a:rPr lang="bn-BD" sz="1050" baseline="0" dirty="0" smtClean="0"/>
              <a:t> দ্বারা উত্তর নেওয়ার চেষ্টা করতে হবে । এক্ষেত্রে হাদিসটি শিক্ষার্থীদের দ্বারা পড়ে নেওয়ার চেষ্টা করতে হবে ।</a:t>
            </a:r>
            <a:endParaRPr lang="en-US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8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1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1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9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নেওয়া যেতে পারে খাতা পরিবর্তনের মাধ্যমে । উত্তর যেমন হতে – মানুষের ভালবাসা পাওয়ার মাধ্যমে আল্লাহর ভালোবাসা পাওয়া।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396E1EB-36C3-41C2-965D-CEBD449FABE8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3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40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নিশ্চত করতে হবে । আগামী দিন এই কাজ কয়েক জনের  দেখতে হবে এবং বাকি কাজ দলনেতার দ্বারা মূল্যায়ন করে নেওয়া যেতে পারে।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0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 ছ</a:t>
            </a:r>
            <a:r>
              <a:rPr lang="bn-BD" baseline="0" dirty="0" smtClean="0"/>
              <a:t>বি ব্যবহারের কারণ । শিক্ষার্থীদের মনে অন্যকে সেবা </a:t>
            </a:r>
            <a:r>
              <a:rPr lang="bn-BD" baseline="0" smtClean="0"/>
              <a:t>করার মানসিকতা তৈরি হবে।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1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5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শিক্ষার্থীদের</a:t>
            </a:r>
            <a:r>
              <a:rPr lang="bn-BD" sz="1200" baseline="0" dirty="0" smtClean="0"/>
              <a:t>  দ্বারা শিখনফল পড়ে নেওয়া যেতে পারে । </a:t>
            </a:r>
            <a:r>
              <a:rPr lang="bn-BD" sz="1200" dirty="0" smtClean="0"/>
              <a:t>সম্মানিত</a:t>
            </a:r>
            <a:r>
              <a:rPr lang="bn-BD" sz="1200" baseline="0" dirty="0" smtClean="0"/>
              <a:t> শিক্ষকমন্ডলী আপনারা ইচ্ছে করলে এই </a:t>
            </a:r>
            <a:r>
              <a:rPr lang="en-US" sz="1200" baseline="0" dirty="0" smtClean="0"/>
              <a:t>slide </a:t>
            </a:r>
            <a:r>
              <a:rPr lang="bn-BD" sz="1200" baseline="0" dirty="0" smtClean="0"/>
              <a:t>টি </a:t>
            </a:r>
            <a:r>
              <a:rPr lang="en-US" sz="1200" baseline="0" dirty="0" smtClean="0"/>
              <a:t>Hide </a:t>
            </a:r>
            <a:r>
              <a:rPr lang="bn-BD" sz="1200" baseline="0" dirty="0" smtClean="0"/>
              <a:t>করে রাখতে পারবেন।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 উত্তর আগে দেখানো যাবে না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3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.৩ মিনিট এর মাঝে</a:t>
            </a:r>
            <a:r>
              <a:rPr lang="bn-BD" baseline="0" dirty="0" smtClean="0"/>
              <a:t> কাজ শেষ করতে হবে এবং কে কী লিখল তা দুই এক জনের কাছ থেকে শুনতে হবে এর পর উত্তর বলতে হবে ।</a:t>
            </a: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কী উত্তর হতে পারে এ জন্য এ ছবি দেওয়া। একজনের খাতা অন্যের মাধ্যমে মূল্যায়ন করে নেওয়া যেতে পারে।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7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89EF-7C3A-4402-BF7D-39B5B1F94BBB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20268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21A-AFB6-4DA0-8214-1A8E7C5E91C7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06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0B34-5D74-445C-B7AD-692C53875284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0787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BEF-306D-4B15-AE28-1B925928AD02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713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B2AB-EA2E-40DA-80EF-372045B80798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27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8F9C-C164-465A-B0C0-AA2828C16EAB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129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8C87-CC19-40FA-AB57-5E8A786590E1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9869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B47D-D6C7-4672-B8EA-47D12201D3B0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19837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DC4-D408-4B70-9548-C2D65376CE8B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771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578B-01E8-42C7-8FD4-903905C909CF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0892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8050" y="6253955"/>
            <a:ext cx="1545713" cy="518318"/>
          </a:xfrm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9" y="-235528"/>
            <a:ext cx="1011383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0" y="-235528"/>
            <a:ext cx="1032741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007" y="6055480"/>
            <a:ext cx="1032741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15" y="6055480"/>
            <a:ext cx="1067379" cy="91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11303087" y="-117764"/>
            <a:ext cx="908050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675861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4"/>
            <a:ext cx="675861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 userDrawn="1"/>
        </p:nvSpPr>
        <p:spPr>
          <a:xfrm>
            <a:off x="11542643" y="6253954"/>
            <a:ext cx="668494" cy="518319"/>
          </a:xfrm>
          <a:prstGeom prst="actionButtonEnd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57150" cmpd="dbl">
            <a:solidFill>
              <a:srgbClr val="F10FB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136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BBF5-087D-4422-AB5B-3B8623306A2F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2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6D42-8630-471C-8FF6-7CA634D0C139}" type="datetime10">
              <a:rPr lang="bn-BD" smtClean="0"/>
              <a:t>শনিবার, 06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49" r:id="rId8"/>
    <p:sldLayoutId id="2147483656" r:id="rId9"/>
    <p:sldLayoutId id="2147483657" r:id="rId10"/>
    <p:sldLayoutId id="2147483658" r:id="rId11"/>
    <p:sldLayoutId id="2147483659" r:id="rId12"/>
  </p:sldLayoutIdLst>
  <p:transition spd="slow">
    <p:comb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149" y="456229"/>
            <a:ext cx="10897507" cy="782717"/>
          </a:xfrm>
          <a:prstGeom prst="verticalScroll">
            <a:avLst>
              <a:gd name="adj" fmla="val 2500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35403" y="1397391"/>
            <a:ext cx="11814629" cy="4539675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10FB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bn-BD" sz="3600" dirty="0"/>
              <a:t>কন্টেন্টটি </a:t>
            </a:r>
            <a:r>
              <a:rPr lang="en-US" sz="3600" dirty="0"/>
              <a:t> </a:t>
            </a:r>
            <a:r>
              <a:rPr lang="en-US" sz="3600" dirty="0" err="1"/>
              <a:t>শ্রে</a:t>
            </a:r>
            <a:r>
              <a:rPr lang="bn-BD" sz="3600" dirty="0" smtClean="0"/>
              <a:t>ণি</a:t>
            </a:r>
            <a:r>
              <a:rPr lang="en-US" sz="3600" dirty="0" err="1" smtClean="0"/>
              <a:t>কক্ষে</a:t>
            </a:r>
            <a:r>
              <a:rPr lang="en-US" sz="3600" dirty="0" smtClean="0"/>
              <a:t> </a:t>
            </a:r>
            <a:r>
              <a:rPr lang="en-US" sz="3600" dirty="0" err="1"/>
              <a:t>উপস্থাপনের</a:t>
            </a:r>
            <a:r>
              <a:rPr lang="en-US" sz="3600" dirty="0"/>
              <a:t> </a:t>
            </a:r>
            <a:r>
              <a:rPr lang="en-US" sz="3600" dirty="0" err="1"/>
              <a:t>সময়</a:t>
            </a:r>
            <a:r>
              <a:rPr lang="en-US" sz="3600" dirty="0"/>
              <a:t> </a:t>
            </a:r>
            <a:r>
              <a:rPr lang="bn-BD" sz="3600" dirty="0"/>
              <a:t>কিছু</a:t>
            </a:r>
            <a:r>
              <a:rPr lang="en-US" sz="3600" dirty="0"/>
              <a:t> </a:t>
            </a:r>
            <a:r>
              <a:rPr lang="bn-BD" sz="3600" dirty="0"/>
              <a:t>নির্দেশনা</a:t>
            </a:r>
            <a:r>
              <a:rPr lang="en-US" sz="3600" dirty="0"/>
              <a:t> </a:t>
            </a:r>
            <a:r>
              <a:rPr lang="bn-BD" sz="3600" dirty="0"/>
              <a:t>প্রয়োজনীয়</a:t>
            </a:r>
            <a:r>
              <a:rPr lang="en-US" sz="3600" dirty="0"/>
              <a:t> </a:t>
            </a:r>
            <a:r>
              <a:rPr lang="en-US" sz="3600" dirty="0" err="1"/>
              <a:t>স্লাইডের</a:t>
            </a:r>
            <a:r>
              <a:rPr lang="en-US" sz="3600" dirty="0"/>
              <a:t> slide</a:t>
            </a:r>
            <a:r>
              <a:rPr lang="bn-BD" sz="3600" dirty="0"/>
              <a:t> </a:t>
            </a:r>
            <a:r>
              <a:rPr lang="en-US" sz="3600" dirty="0"/>
              <a:t>note এ </a:t>
            </a:r>
            <a:r>
              <a:rPr lang="en-US" sz="3600" dirty="0" err="1"/>
              <a:t>সংযোজন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হয়েছে</a:t>
            </a:r>
            <a:r>
              <a:rPr lang="en-US" sz="3600" dirty="0"/>
              <a:t>। </a:t>
            </a:r>
            <a:r>
              <a:rPr lang="en-US" sz="3600" dirty="0" err="1"/>
              <a:t>আশা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r>
              <a:rPr lang="en-US" sz="3600" dirty="0"/>
              <a:t> </a:t>
            </a:r>
            <a:r>
              <a:rPr lang="en-US" sz="3600" dirty="0" err="1"/>
              <a:t>সম্মানিত</a:t>
            </a:r>
            <a:r>
              <a:rPr lang="bn-BD" sz="3600" dirty="0"/>
              <a:t> </a:t>
            </a:r>
            <a:r>
              <a:rPr lang="en-US" sz="3600" dirty="0" err="1"/>
              <a:t>শিক্ষক</a:t>
            </a:r>
            <a:r>
              <a:rPr lang="bn-BD" sz="3600" dirty="0"/>
              <a:t>মণ্ডলী</a:t>
            </a:r>
            <a:r>
              <a:rPr lang="en-US" sz="3600" dirty="0"/>
              <a:t> </a:t>
            </a:r>
            <a:r>
              <a:rPr lang="en-US" sz="3600" dirty="0" err="1"/>
              <a:t>পাঠটি</a:t>
            </a:r>
            <a:r>
              <a:rPr lang="en-US" sz="3600" dirty="0"/>
              <a:t> </a:t>
            </a:r>
            <a:r>
              <a:rPr lang="en-US" sz="3600" dirty="0" err="1"/>
              <a:t>উপস্থাপনের</a:t>
            </a:r>
            <a:r>
              <a:rPr lang="en-US" sz="3600" dirty="0"/>
              <a:t> </a:t>
            </a:r>
            <a:r>
              <a:rPr lang="en-US" sz="3600" dirty="0" err="1"/>
              <a:t>পূর্বে</a:t>
            </a:r>
            <a:r>
              <a:rPr lang="en-US" sz="3600" dirty="0"/>
              <a:t> </a:t>
            </a:r>
            <a:r>
              <a:rPr lang="bn-BD" sz="3600" dirty="0"/>
              <a:t>পাঠ্য বইয়ের সাথে মিলিয়ে নিয়ে </a:t>
            </a:r>
            <a:r>
              <a:rPr lang="en-US" sz="3600" dirty="0" err="1"/>
              <a:t>উল্লেখিত</a:t>
            </a:r>
            <a:r>
              <a:rPr lang="en-US" sz="3600" dirty="0"/>
              <a:t> </a:t>
            </a:r>
            <a:r>
              <a:rPr lang="bn-BD" sz="3600" dirty="0"/>
              <a:t>স্লাইড </a:t>
            </a:r>
            <a:r>
              <a:rPr lang="bn-BD" sz="3600" dirty="0" smtClean="0"/>
              <a:t>নোটগুলো </a:t>
            </a:r>
            <a:r>
              <a:rPr lang="en-US" sz="3600" dirty="0" err="1"/>
              <a:t>দেখে</a:t>
            </a:r>
            <a:r>
              <a:rPr lang="en-US" sz="3600" dirty="0"/>
              <a:t> </a:t>
            </a:r>
            <a:r>
              <a:rPr lang="bn-BD" sz="3600" dirty="0"/>
              <a:t>নিবেন</a:t>
            </a:r>
            <a:r>
              <a:rPr lang="en-US" sz="3600" dirty="0"/>
              <a:t> </a:t>
            </a:r>
            <a:r>
              <a:rPr lang="bn-BD" sz="3600" dirty="0"/>
              <a:t>এবং স্লাইড নোটের সাথে মিলিয়ে  প্রতিটি সাইড উপস্থাপন করবেন</a:t>
            </a:r>
            <a:r>
              <a:rPr lang="en-US" sz="3600" dirty="0"/>
              <a:t>।</a:t>
            </a:r>
            <a:r>
              <a:rPr lang="bn-BD" sz="3600" dirty="0"/>
              <a:t> এছাড়াও শিক্ষকমণ্ডলী </a:t>
            </a:r>
            <a:r>
              <a:rPr lang="en-US" sz="3600" dirty="0"/>
              <a:t> </a:t>
            </a:r>
            <a:r>
              <a:rPr lang="bn-BD" sz="3600" dirty="0"/>
              <a:t> প্রয়োজনবোধে তার নিজস্ব কৌশল প্রয়োগ করতে পারবেন ।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3600" dirty="0"/>
              <a:t> </a:t>
            </a:r>
            <a:r>
              <a:rPr lang="bn-BD" sz="3600" dirty="0"/>
              <a:t>চেপে পাঠ উপস্থাপন শুরু করবেন।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087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63662" y="5154973"/>
            <a:ext cx="9164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জন্তুকে পানীয় ও খাদ্য খেতে দেওয়া    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3" y="1267173"/>
            <a:ext cx="4991100" cy="3697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7" y="1117573"/>
            <a:ext cx="5179558" cy="3861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7990" y="0"/>
            <a:ext cx="392767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30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54319" y="4991347"/>
            <a:ext cx="3856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রোপন ক</a:t>
            </a:r>
            <a:r>
              <a:rPr lang="en-US" sz="5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1"/>
          <a:stretch/>
        </p:blipFill>
        <p:spPr>
          <a:xfrm>
            <a:off x="394944" y="1589910"/>
            <a:ext cx="4488222" cy="3310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28" y="1753964"/>
            <a:ext cx="4072520" cy="2891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54637" y="5076271"/>
            <a:ext cx="3478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বৃক্ষ কর্তন</a:t>
            </a:r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endParaRPr lang="en-US" sz="5400" dirty="0"/>
          </a:p>
        </p:txBody>
      </p:sp>
      <p:sp>
        <p:nvSpPr>
          <p:cNvPr id="10" name="Left-Right Arrow 9"/>
          <p:cNvSpPr/>
          <p:nvPr/>
        </p:nvSpPr>
        <p:spPr>
          <a:xfrm>
            <a:off x="4915615" y="2792725"/>
            <a:ext cx="2387064" cy="1528465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4057990" y="28576"/>
            <a:ext cx="392767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583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79237" y="5053012"/>
            <a:ext cx="39405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সেবা করা 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84" y="1268510"/>
            <a:ext cx="4958984" cy="35559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57990" y="116580"/>
            <a:ext cx="392767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97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06616" y="67269"/>
            <a:ext cx="3927678" cy="923330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2814977" y="5110162"/>
            <a:ext cx="74735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নিঃস্ব-</a:t>
            </a:r>
            <a:r>
              <a:rPr lang="bn-BD" sz="5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দুস্থদের</a:t>
            </a:r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আর্থিক সাহায্য করা 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1" y="1357312"/>
            <a:ext cx="4794770" cy="33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14" y="1406294"/>
            <a:ext cx="4707748" cy="32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921099" y="154928"/>
            <a:ext cx="3228975" cy="685800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জোড়ায় কাজ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30806" y="5736639"/>
            <a:ext cx="8379502" cy="785521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</a:t>
            </a:r>
            <a:r>
              <a:rPr lang="bn-BD" sz="4800" dirty="0" smtClean="0">
                <a:solidFill>
                  <a:schemeClr val="tx1"/>
                </a:solidFill>
              </a:rPr>
              <a:t>একটি তালিকা তৈরি কর ।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211455" y="3328719"/>
            <a:ext cx="2419351" cy="2407920"/>
          </a:xfrm>
          <a:prstGeom prst="star24">
            <a:avLst/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8596312" y="967079"/>
            <a:ext cx="3476626" cy="2586038"/>
          </a:xfrm>
          <a:prstGeom prst="cloudCallout">
            <a:avLst>
              <a:gd name="adj1" fmla="val -45528"/>
              <a:gd name="adj2" fmla="val 78261"/>
            </a:avLst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যেকো</a:t>
            </a:r>
            <a:r>
              <a:rPr lang="bn-IN" sz="4000" dirty="0" smtClean="0">
                <a:solidFill>
                  <a:schemeClr val="tx1"/>
                </a:solidFill>
              </a:rPr>
              <a:t>নো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একজন </a:t>
            </a:r>
            <a:r>
              <a:rPr lang="bn-BD" sz="4000" dirty="0" smtClean="0">
                <a:solidFill>
                  <a:schemeClr val="tx1"/>
                </a:solidFill>
              </a:rPr>
              <a:t>লিখ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827" y="4321611"/>
            <a:ext cx="1646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5</a:t>
            </a:r>
            <a:r>
              <a:rPr lang="bn-BD" sz="4000" dirty="0" smtClean="0"/>
              <a:t> </a:t>
            </a:r>
            <a:r>
              <a:rPr lang="bn-BD" sz="4000" dirty="0"/>
              <a:t>মিনিট 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46" y="1347622"/>
            <a:ext cx="5240387" cy="3882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85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3262" y="142938"/>
            <a:ext cx="4643438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সৃষ্টির সেবার গুরুত্ব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8051" y="1356329"/>
            <a:ext cx="8001000" cy="757237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BD" sz="40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সেবার গুরুত্ব সম্পর্কে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রাসুলুল্লাহ (স.)বলেন-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14661" b="14661"/>
          <a:stretch/>
        </p:blipFill>
        <p:spPr>
          <a:xfrm>
            <a:off x="1329376" y="2546565"/>
            <a:ext cx="8671240" cy="85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471486" y="4483992"/>
            <a:ext cx="11387139" cy="1643062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 আল্লাহর পরিজন। সুতরাং আল্লাহর নিকট সর্বাধিক প্রিয় ঐ ব্যক্তি যে আল্লাহর পরিজনের প্রতি সদাচারণ করে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1356329"/>
            <a:ext cx="1762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137880" y="2386014"/>
            <a:ext cx="6765851" cy="1000120"/>
          </a:xfrm>
          <a:prstGeom prst="rect">
            <a:avLst/>
          </a:prstGeom>
          <a:ln w="28575">
            <a:solidFill>
              <a:srgbClr val="33CC33"/>
            </a:solidFill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1244917" y="989172"/>
            <a:ext cx="8958263" cy="757237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মানব সেবার গুরুত্ব সম্পর্কে </a:t>
            </a:r>
            <a:r>
              <a:rPr lang="bn-BD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রাসুলুল্লাহ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(স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 আরো বলেন-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14862"/>
            <a:ext cx="10729913" cy="1385888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অর্থঃ </a:t>
            </a:r>
            <a:r>
              <a:rPr lang="bn-IN" sz="4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‘</a:t>
            </a:r>
            <a:r>
              <a:rPr lang="bn-BD" sz="4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তোমরা </a:t>
            </a:r>
            <a:r>
              <a:rPr lang="bn-BD" sz="4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পৃথিবীবাসীর প্রতি অনুগ্রহ কর। তাহলে যিনি আসমানে আছেন তিনি তোমাদের প্রতি দয়া করবেন</a:t>
            </a:r>
            <a:r>
              <a:rPr lang="bn-BD" sz="4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।’</a:t>
            </a:r>
            <a:endParaRPr lang="en-US" sz="20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 descr="SahihAt-tirmiji-01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12153" r="34375" b="776"/>
          <a:stretch/>
        </p:blipFill>
        <p:spPr>
          <a:xfrm>
            <a:off x="9544050" y="1947862"/>
            <a:ext cx="20574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8975" y="0"/>
            <a:ext cx="4643438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সৃষ্টির সেবার গুরুত্ব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4676" y="4553552"/>
            <a:ext cx="11167672" cy="1332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মুসলমান অন্য মুসলমানকে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দান করলে আল্লাহ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তাআলা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জান্নাতের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 দান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121026"/>
            <a:ext cx="4057649" cy="3065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5429250" y="2371725"/>
            <a:ext cx="1128713" cy="7000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1818" r="650" b="3182"/>
          <a:stretch/>
        </p:blipFill>
        <p:spPr>
          <a:xfrm>
            <a:off x="6854826" y="1220584"/>
            <a:ext cx="4429124" cy="28659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8975" y="0"/>
            <a:ext cx="4643438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সৃষ্টির সেবার গুরুত্ব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" y="4329113"/>
            <a:ext cx="11619251" cy="15144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ক্ষুধার্তকে খাদ্য দান করলে আল্লাহ </a:t>
            </a:r>
            <a:r>
              <a:rPr lang="bn-BD" sz="48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জান্নাতের 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সুস্বাদু </a:t>
            </a:r>
            <a:r>
              <a:rPr lang="bn-BD" sz="4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 দান করবেন।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2" y="1185862"/>
            <a:ext cx="4205288" cy="28035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243887" y="814388"/>
            <a:ext cx="2619375" cy="3471631"/>
            <a:chOff x="8243887" y="814388"/>
            <a:chExt cx="2619375" cy="34716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" t="17647" r="9288" b="14087"/>
            <a:stretch/>
          </p:blipFill>
          <p:spPr>
            <a:xfrm>
              <a:off x="8358188" y="2400300"/>
              <a:ext cx="2386012" cy="18857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8"/>
            <a:stretch/>
          </p:blipFill>
          <p:spPr>
            <a:xfrm>
              <a:off x="8243887" y="814388"/>
              <a:ext cx="2619375" cy="16287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Right Arrow 9"/>
          <p:cNvSpPr/>
          <p:nvPr/>
        </p:nvSpPr>
        <p:spPr>
          <a:xfrm>
            <a:off x="5900738" y="2200275"/>
            <a:ext cx="1700212" cy="90011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28975" y="0"/>
            <a:ext cx="4643438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39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effectLst>
                  <a:glow rad="254000">
                    <a:schemeClr val="accent2">
                      <a:satMod val="175000"/>
                      <a:alpha val="3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BD" sz="5400" b="1" dirty="0" smtClean="0">
                <a:effectLst>
                  <a:glow rad="254000">
                    <a:schemeClr val="accent2">
                      <a:satMod val="175000"/>
                      <a:alpha val="39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সেবার গুরুত্ব </a:t>
            </a:r>
            <a:endParaRPr lang="en-US" sz="3200" b="1" dirty="0">
              <a:effectLst>
                <a:glow rad="254000">
                  <a:schemeClr val="accent2">
                    <a:satMod val="175000"/>
                    <a:alpha val="39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549" y="4514850"/>
            <a:ext cx="10272713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40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0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তৃষ্ণার্ত মুসলমানকে পানি </a:t>
            </a:r>
            <a:r>
              <a:rPr lang="bn-BD" sz="4000" b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 করালে আল্লাহ </a:t>
            </a:r>
            <a:r>
              <a:rPr lang="bn-BD" sz="40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তাআলা </a:t>
            </a:r>
            <a:r>
              <a:rPr lang="bn-BD" sz="4000" b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জান্নাতের সীলমোহরকৃত পাত্র থেকে পবিত্র পানীয় </a:t>
            </a:r>
            <a:r>
              <a:rPr lang="bn-BD" sz="40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 করাবেন।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3" y="1200151"/>
            <a:ext cx="4226243" cy="2971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62" y="1133473"/>
            <a:ext cx="4076700" cy="283845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629275" y="2100263"/>
            <a:ext cx="1057275" cy="75723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28975" y="0"/>
            <a:ext cx="4643438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সৃষ্টির সেবার গুরুত্ব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986088" y="1343025"/>
            <a:ext cx="6457950" cy="42148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1628775" y="692942"/>
            <a:ext cx="8772525" cy="5400678"/>
          </a:xfrm>
          <a:prstGeom prst="cloud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908050" y="6373875"/>
            <a:ext cx="1545713" cy="518318"/>
          </a:xfrm>
        </p:spPr>
        <p:txBody>
          <a:bodyPr/>
          <a:lstStyle/>
          <a:p>
            <a:fld id="{93EC6F74-7FAC-41F4-B274-E7035BD9EEBA}" type="datetime10">
              <a:rPr lang="bn-BD" smtClean="0"/>
              <a:t>শনিবার, 06 আগস্ট 2016</a:t>
            </a:fld>
            <a:endParaRPr lang="en-US" dirty="0"/>
          </a:p>
        </p:txBody>
      </p:sp>
      <p:sp>
        <p:nvSpPr>
          <p:cNvPr id="15" name="24-Point Star 14"/>
          <p:cNvSpPr/>
          <p:nvPr/>
        </p:nvSpPr>
        <p:spPr>
          <a:xfrm>
            <a:off x="361473" y="3732217"/>
            <a:ext cx="3036052" cy="2620231"/>
          </a:xfrm>
          <a:prstGeom prst="star24">
            <a:avLst/>
          </a:prstGeom>
          <a:noFill/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0" dirty="0" smtClean="0">
                <a:solidFill>
                  <a:srgbClr val="C00000"/>
                </a:solidFill>
              </a:rPr>
              <a:t>স্বা</a:t>
            </a:r>
            <a:endParaRPr lang="en-US" sz="16000" dirty="0">
              <a:solidFill>
                <a:srgbClr val="C00000"/>
              </a:solidFill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3460878" y="3951029"/>
            <a:ext cx="2563318" cy="2182606"/>
          </a:xfrm>
          <a:prstGeom prst="star32">
            <a:avLst/>
          </a:prstGeom>
          <a:noFill/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0" dirty="0" smtClean="0">
                <a:solidFill>
                  <a:srgbClr val="C00000"/>
                </a:solidFill>
              </a:rPr>
              <a:t>গ</a:t>
            </a:r>
            <a:endParaRPr lang="en-US" sz="16000" dirty="0">
              <a:solidFill>
                <a:srgbClr val="C00000"/>
              </a:solidFill>
            </a:endParaRPr>
          </a:p>
        </p:txBody>
      </p:sp>
      <p:sp>
        <p:nvSpPr>
          <p:cNvPr id="17" name="32-Point Star 16"/>
          <p:cNvSpPr/>
          <p:nvPr/>
        </p:nvSpPr>
        <p:spPr>
          <a:xfrm>
            <a:off x="9222333" y="3774717"/>
            <a:ext cx="2700833" cy="2479713"/>
          </a:xfrm>
          <a:prstGeom prst="star32">
            <a:avLst/>
          </a:prstGeom>
          <a:noFill/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200" dirty="0" smtClean="0">
                <a:solidFill>
                  <a:srgbClr val="C00000"/>
                </a:solidFill>
              </a:rPr>
              <a:t>ম</a:t>
            </a:r>
            <a:endParaRPr lang="en-US" sz="19200" dirty="0">
              <a:solidFill>
                <a:srgbClr val="C00000"/>
              </a:solidFill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6184248" y="3774717"/>
            <a:ext cx="2594535" cy="2311534"/>
          </a:xfrm>
          <a:prstGeom prst="star32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0" dirty="0" smtClean="0">
                <a:solidFill>
                  <a:srgbClr val="C00000"/>
                </a:solidFill>
              </a:rPr>
              <a:t>ত</a:t>
            </a:r>
            <a:endParaRPr lang="en-US" sz="16000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96311" y="78579"/>
            <a:ext cx="6043613" cy="61436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বিসমিল্লাহির রাহমানির রাহিম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6" grpId="0" build="allAtOnce" animBg="1"/>
      <p:bldP spid="17" grpId="0" build="allAtOnce" animBg="1"/>
      <p:bldP spid="18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t>শনিবার, 06 আগস্ট 2016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997" y="5511342"/>
            <a:ext cx="10326924" cy="724352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 কীভাবে আমাদের আল্লাহর নিকটবর্তী করে? যুক্তি দাও।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9359" y="93673"/>
            <a:ext cx="6294857" cy="725853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bn-BD" sz="4400" b="1" dirty="0" smtClean="0">
                <a:solidFill>
                  <a:schemeClr val="tx1"/>
                </a:solidFill>
              </a:rPr>
              <a:t> একজন </a:t>
            </a:r>
            <a:r>
              <a:rPr lang="bn-IN" sz="4400" b="1" dirty="0" smtClean="0">
                <a:solidFill>
                  <a:schemeClr val="tx1"/>
                </a:solidFill>
              </a:rPr>
              <a:t>লি</a:t>
            </a:r>
            <a:r>
              <a:rPr lang="bn-BD" sz="4400" b="1" dirty="0" smtClean="0">
                <a:solidFill>
                  <a:schemeClr val="tx1"/>
                </a:solidFill>
              </a:rPr>
              <a:t>খ 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36543" y="684682"/>
            <a:ext cx="2298728" cy="78136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দলীয় কাজ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5875" r="4827" b="9130"/>
          <a:stretch/>
        </p:blipFill>
        <p:spPr>
          <a:xfrm>
            <a:off x="5613817" y="1427400"/>
            <a:ext cx="3962400" cy="358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24-Point Star 10"/>
          <p:cNvSpPr/>
          <p:nvPr/>
        </p:nvSpPr>
        <p:spPr>
          <a:xfrm>
            <a:off x="9944100" y="1851955"/>
            <a:ext cx="1993847" cy="1905658"/>
          </a:xfrm>
          <a:prstGeom prst="star24">
            <a:avLst/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11245" y="2417601"/>
            <a:ext cx="949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5+3</a:t>
            </a:r>
          </a:p>
          <a:p>
            <a:pPr algn="ctr"/>
            <a:r>
              <a:rPr lang="bn-BD" sz="2800" dirty="0" smtClean="0"/>
              <a:t> </a:t>
            </a:r>
            <a:r>
              <a:rPr lang="bn-BD" sz="2800" dirty="0"/>
              <a:t>মিনিট 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" y="1550181"/>
            <a:ext cx="4762500" cy="33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1" grpId="1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7244" y="3416500"/>
            <a:ext cx="8332388" cy="609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করা মুমিনের অন্যতম-</a:t>
            </a:r>
            <a:endParaRPr lang="bn-BD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97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b="1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31750" y="1975111"/>
            <a:ext cx="3581294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</a:rPr>
              <a:t>খ। </a:t>
            </a:r>
            <a:r>
              <a:rPr lang="bn-BD" sz="3600" b="1" dirty="0" smtClean="0">
                <a:solidFill>
                  <a:schemeClr val="tx1"/>
                </a:solidFill>
              </a:rPr>
              <a:t>খিদমাতে আওলাদ   </a:t>
            </a:r>
            <a:endParaRPr lang="bn-BD" sz="3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6613" y="5114119"/>
            <a:ext cx="2599008" cy="8500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3200" b="1" dirty="0" smtClean="0">
                <a:solidFill>
                  <a:schemeClr val="tx1"/>
                </a:solidFill>
              </a:rPr>
              <a:t>ঘ। </a:t>
            </a:r>
            <a:r>
              <a:rPr lang="bn-BD" sz="4000" b="1" dirty="0" smtClean="0">
                <a:solidFill>
                  <a:schemeClr val="tx1"/>
                </a:solidFill>
              </a:rPr>
              <a:t>দায়িত্ব</a:t>
            </a:r>
            <a:endParaRPr lang="bn-BD" sz="4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5370" y="2664615"/>
            <a:ext cx="2921794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4800" b="1" dirty="0">
                <a:solidFill>
                  <a:schemeClr val="tx1"/>
                </a:solidFill>
              </a:rPr>
              <a:t> </a:t>
            </a:r>
            <a:r>
              <a:rPr lang="bn-BD" sz="3200" b="1" dirty="0">
                <a:solidFill>
                  <a:schemeClr val="tx1"/>
                </a:solidFill>
              </a:rPr>
              <a:t>গ। </a:t>
            </a:r>
            <a:r>
              <a:rPr lang="bn-BD" sz="3200" b="1" dirty="0" smtClean="0">
                <a:solidFill>
                  <a:schemeClr val="tx1"/>
                </a:solidFill>
              </a:rPr>
              <a:t>খিদমাতে আবদ </a:t>
            </a:r>
            <a:endParaRPr lang="bn-BD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4976" y="1964930"/>
            <a:ext cx="2882188" cy="5759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</a:rPr>
              <a:t>ক। খিদমাতে নাস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85370" y="4273562"/>
            <a:ext cx="2921794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ক</a:t>
            </a:r>
            <a:r>
              <a:rPr lang="bn-BD" sz="4000" b="1" dirty="0" smtClean="0">
                <a:solidFill>
                  <a:schemeClr val="tx1"/>
                </a:solidFill>
              </a:rPr>
              <a:t>। কাজ </a:t>
            </a:r>
            <a:endParaRPr lang="bn-BD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29475" y="2671264"/>
            <a:ext cx="358357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</a:rPr>
              <a:t>ঘ</a:t>
            </a:r>
            <a:r>
              <a:rPr lang="bn-BD" sz="3600" b="1" dirty="0" smtClean="0">
                <a:solidFill>
                  <a:schemeClr val="tx1"/>
                </a:solidFill>
              </a:rPr>
              <a:t>।</a:t>
            </a:r>
            <a:r>
              <a:rPr lang="bn-BD" sz="3600" b="1" dirty="0">
                <a:solidFill>
                  <a:schemeClr val="tx1"/>
                </a:solidFill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</a:rPr>
              <a:t>খিদমাতে খালক    </a:t>
            </a:r>
            <a:endParaRPr lang="bn-BD" sz="3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8753" y="5114119"/>
            <a:ext cx="2988411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গ</a:t>
            </a:r>
            <a:r>
              <a:rPr lang="bn-BD" sz="4000" b="1" dirty="0" smtClean="0">
                <a:solidFill>
                  <a:schemeClr val="tx1"/>
                </a:solidFill>
              </a:rPr>
              <a:t>।</a:t>
            </a:r>
            <a:r>
              <a:rPr lang="bn-BD" sz="4000" b="1" dirty="0">
                <a:solidFill>
                  <a:schemeClr val="tx1"/>
                </a:solidFill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</a:rPr>
              <a:t>গুণ  </a:t>
            </a:r>
            <a:endParaRPr lang="bn-BD" sz="3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244" y="1037804"/>
            <a:ext cx="83058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latin typeface="Saroda" pitchFamily="2" charset="0"/>
              </a:rPr>
              <a:t>‘সৃষ্টির 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latin typeface="Saroda" pitchFamily="2" charset="0"/>
              </a:rPr>
              <a:t>সেবা’ 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latin typeface="Saroda" pitchFamily="2" charset="0"/>
              </a:rPr>
              <a:t>এর 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latin typeface="Saroda" pitchFamily="2" charset="0"/>
              </a:rPr>
              <a:t>আরবি 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latin typeface="Saroda" pitchFamily="2" charset="0"/>
              </a:rPr>
              <a:t>প্রতি শব্দ কী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latin typeface="Saroda" pitchFamily="2" charset="0"/>
              </a:rPr>
              <a:t>?</a:t>
            </a:r>
            <a:endParaRPr lang="en-US" sz="4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76613" y="4230739"/>
            <a:ext cx="271748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</a:rPr>
              <a:t>খ</a:t>
            </a:r>
            <a:r>
              <a:rPr lang="bn-BD" sz="3600" b="1" dirty="0" smtClean="0">
                <a:solidFill>
                  <a:schemeClr val="tx1"/>
                </a:solidFill>
              </a:rPr>
              <a:t>। কর্তব্য </a:t>
            </a:r>
            <a:endParaRPr lang="bn-BD" sz="3600" b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3524250" y="0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3089910" y="-76200"/>
            <a:ext cx="5693194" cy="833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25" y="1828801"/>
            <a:ext cx="1623934" cy="14198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95" y="4452079"/>
            <a:ext cx="1623934" cy="14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b="0" smtClean="0"/>
              <a:t>শনিবার, 06 আগস্ট 2016</a:t>
            </a:fld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194872" y="3568754"/>
            <a:ext cx="9146776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যিনি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</a:t>
            </a:r>
            <a:r>
              <a:rPr lang="bn-BD" sz="4000" dirty="0" smtClean="0">
                <a:solidFill>
                  <a:schemeClr val="tx1"/>
                </a:solidFill>
              </a:rPr>
              <a:t>করেন আল্লাহ তাকে </a:t>
            </a:r>
            <a:r>
              <a:rPr lang="bn-IN" sz="4000" dirty="0" smtClean="0">
                <a:solidFill>
                  <a:schemeClr val="tx1"/>
                </a:solidFill>
              </a:rPr>
              <a:t>কী</a:t>
            </a:r>
            <a:r>
              <a:rPr lang="bn-BD" sz="4000" smtClean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করেন?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997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b="1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49424" y="5177035"/>
            <a:ext cx="3424599" cy="8500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ঘ। দয়া করেন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714" y="2653670"/>
            <a:ext cx="360322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গ</a:t>
            </a:r>
            <a:r>
              <a:rPr lang="bn-BD" sz="4800" dirty="0" smtClean="0">
                <a:solidFill>
                  <a:schemeClr val="tx1"/>
                </a:solidFill>
              </a:rPr>
              <a:t>। পানীয় দিবেন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715" y="1994119"/>
            <a:ext cx="3603224" cy="5759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ক</a:t>
            </a:r>
            <a:r>
              <a:rPr lang="bn-BD" sz="4800" dirty="0" smtClean="0">
                <a:solidFill>
                  <a:schemeClr val="tx1"/>
                </a:solidFill>
              </a:rPr>
              <a:t>।</a:t>
            </a:r>
            <a:r>
              <a:rPr lang="bn-IN" sz="4800" dirty="0" smtClean="0">
                <a:solidFill>
                  <a:schemeClr val="tx1"/>
                </a:solidFill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খাদ্য দিবেন 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577" y="4381152"/>
            <a:ext cx="3764512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ভালোবাসেন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714" y="5221046"/>
            <a:ext cx="3827375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গ</a:t>
            </a:r>
            <a:r>
              <a:rPr lang="bn-BD" sz="3600" dirty="0" smtClean="0">
                <a:solidFill>
                  <a:schemeClr val="tx1"/>
                </a:solidFill>
              </a:rPr>
              <a:t>। সাহায্য ও দয়া করেন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555" y="1051951"/>
            <a:ext cx="9815511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smtClean="0">
                <a:latin typeface="Saroda" pitchFamily="2" charset="0"/>
              </a:rPr>
              <a:t>ক্ষুধার্তকে খাদ্য দান করলে আল্লাহ তাকে </a:t>
            </a:r>
            <a:r>
              <a:rPr lang="bn-IN" sz="4400" dirty="0" smtClean="0">
                <a:latin typeface="Saroda" pitchFamily="2" charset="0"/>
              </a:rPr>
              <a:t>কী</a:t>
            </a:r>
            <a:r>
              <a:rPr lang="bn-BD" sz="4400" smtClean="0">
                <a:latin typeface="Saroda" pitchFamily="2" charset="0"/>
              </a:rPr>
              <a:t> </a:t>
            </a:r>
            <a:r>
              <a:rPr lang="bn-BD" sz="4400" dirty="0" smtClean="0">
                <a:latin typeface="Saroda" pitchFamily="2" charset="0"/>
              </a:rPr>
              <a:t>দিবেন </a:t>
            </a:r>
            <a:r>
              <a:rPr lang="en-US" sz="4400" dirty="0" smtClean="0">
                <a:latin typeface="Saroda" pitchFamily="2" charset="0"/>
              </a:rPr>
              <a:t>?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5587460" y="4373398"/>
            <a:ext cx="3386563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সাহায্য করেন 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3524250" y="-106680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3003233" y="-76200"/>
            <a:ext cx="5693194" cy="8334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05" y="2118361"/>
            <a:ext cx="1623934" cy="14198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95" y="4452079"/>
            <a:ext cx="1623934" cy="141983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565986" y="1928961"/>
            <a:ext cx="3976190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খ</a:t>
            </a:r>
            <a:r>
              <a:rPr lang="bn-BD" sz="4400" dirty="0" smtClean="0">
                <a:solidFill>
                  <a:schemeClr val="tx1"/>
                </a:solidFill>
              </a:rPr>
              <a:t>।</a:t>
            </a:r>
            <a:r>
              <a:rPr lang="bn-IN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সুস্বাদু ফল দিবেন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49424" y="2666249"/>
            <a:ext cx="3992752" cy="571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ঘ</a:t>
            </a:r>
            <a:r>
              <a:rPr lang="bn-BD" sz="4400" dirty="0" smtClean="0">
                <a:solidFill>
                  <a:schemeClr val="tx1"/>
                </a:solidFill>
              </a:rPr>
              <a:t>।</a:t>
            </a:r>
            <a:r>
              <a:rPr lang="bn-IN" sz="4400" smtClean="0">
                <a:solidFill>
                  <a:schemeClr val="tx1"/>
                </a:solidFill>
              </a:rPr>
              <a:t> </a:t>
            </a:r>
            <a:r>
              <a:rPr lang="bn-BD" sz="4400" smtClean="0">
                <a:solidFill>
                  <a:schemeClr val="tx1"/>
                </a:solidFill>
              </a:rPr>
              <a:t>জান্নাত </a:t>
            </a:r>
            <a:r>
              <a:rPr lang="bn-BD" sz="4400" dirty="0" smtClean="0">
                <a:solidFill>
                  <a:schemeClr val="tx1"/>
                </a:solidFill>
              </a:rPr>
              <a:t>দিবেন </a:t>
            </a:r>
            <a:endParaRPr lang="bn-BD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t>শনিবার, 06 আগস্ট 2016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66811" y="53905"/>
            <a:ext cx="9858375" cy="671512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আগামীকাল বাড়ি থেকে এই প্রশ্ন লিখে নিয়ে আসবে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3" y="1018309"/>
            <a:ext cx="7384473" cy="4408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205" y="5668170"/>
            <a:ext cx="10903588" cy="585785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প্রেক্ষাপটে ইসলামের আলোকে সৃষ্টির সেবা কতটা জরুরী ? </a:t>
            </a:r>
            <a:r>
              <a:rPr lang="bn-BD" sz="3200" dirty="0" smtClean="0">
                <a:solidFill>
                  <a:schemeClr val="tx1"/>
                </a:solidFill>
              </a:rPr>
              <a:t>বিশ্লেষণ কর।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t>শনিবার, 06 আগস্ট 2016</a:t>
            </a:fld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043111" y="58059"/>
            <a:ext cx="7586663" cy="736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আজকের মত এখানেই শেষ করছি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764" y="2612764"/>
            <a:ext cx="9015412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dirty="0" smtClean="0">
                <a:solidFill>
                  <a:srgbClr val="7030A0"/>
                </a:solidFill>
              </a:rPr>
              <a:t>আল্লাহ হাফেজ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06-08-16 20.57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16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551" y="2166252"/>
            <a:ext cx="11899263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45" y="3374569"/>
            <a:ext cx="11871299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১।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গোলাম জাওহার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সহকারী অধ্যাপক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ইসলামি আদর্শ,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সরকারি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টিটি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কলেজ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ফরিদপুর।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২।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সাখাওয়াৎ হোসেন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সহকারী অধ্যাপক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ইসলামি আদর্শ,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সরকারি </a:t>
            </a:r>
            <a:r>
              <a:rPr lang="bn-IN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টিটি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কলেজ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সিলেট।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181" y="1234600"/>
            <a:ext cx="11899263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779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10356" y="69886"/>
            <a:ext cx="3072492" cy="7315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272892" y="1455057"/>
            <a:ext cx="76200" cy="434340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79964" y="1455057"/>
            <a:ext cx="76200" cy="4343400"/>
          </a:xfrm>
          <a:prstGeom prst="line">
            <a:avLst/>
          </a:prstGeom>
          <a:ln w="28575">
            <a:solidFill>
              <a:srgbClr val="F10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98989" y="1455057"/>
            <a:ext cx="76200" cy="434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872032" y="988352"/>
            <a:ext cx="4984786" cy="5541036"/>
            <a:chOff x="7162800" y="1295400"/>
            <a:chExt cx="4019551" cy="4468091"/>
          </a:xfrm>
        </p:grpSpPr>
        <p:grpSp>
          <p:nvGrpSpPr>
            <p:cNvPr id="15" name="Group 14"/>
            <p:cNvGrpSpPr/>
            <p:nvPr/>
          </p:nvGrpSpPr>
          <p:grpSpPr>
            <a:xfrm>
              <a:off x="7162800" y="1295400"/>
              <a:ext cx="4019551" cy="4468091"/>
              <a:chOff x="7391400" y="1627908"/>
              <a:chExt cx="3790951" cy="413558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8" t="1999" r="3331" b="2011"/>
              <a:stretch/>
            </p:blipFill>
            <p:spPr>
              <a:xfrm>
                <a:off x="7391400" y="1627908"/>
                <a:ext cx="3790951" cy="4135583"/>
              </a:xfrm>
              <a:prstGeom prst="rect">
                <a:avLst/>
              </a:prstGeom>
              <a:ln w="38100">
                <a:solidFill>
                  <a:srgbClr val="C00000"/>
                </a:solidFill>
              </a:ln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720807" y="3280397"/>
                <a:ext cx="3132135" cy="167688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4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 </a:t>
                </a:r>
                <a:r>
                  <a:rPr lang="bn-BD" sz="44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৪র্থ  </a:t>
                </a:r>
                <a:r>
                  <a:rPr lang="bn-BD" sz="44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(ইবাদাত) </a:t>
                </a:r>
              </a:p>
              <a:p>
                <a:pPr algn="ctr"/>
                <a:r>
                  <a:rPr lang="bn-BD" sz="48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 </a:t>
                </a:r>
                <a:r>
                  <a:rPr lang="bn-BD" sz="48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bn-IN" sz="4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48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</a:t>
                </a:r>
                <a:r>
                  <a:rPr lang="bn-IN" sz="48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</a:t>
                </a:r>
                <a:r>
                  <a:rPr lang="bn-BD" sz="48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8514382" y="2009910"/>
              <a:ext cx="1316386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bn-BD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সপ্তম  শ্রেণি </a:t>
              </a:r>
              <a:endParaRPr lang="bn-IN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12095" y="1016928"/>
            <a:ext cx="5391829" cy="54578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79171" y="1295400"/>
            <a:ext cx="2417539" cy="22283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noFill/>
          </a:ln>
          <a:effectLst>
            <a:outerShdw blurRad="44450" dist="88900" dir="48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2989" y="352944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</a:p>
          <a:p>
            <a:pPr algn="ctr"/>
            <a:r>
              <a:rPr lang="bn-BD" sz="24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2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32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3038" y="0"/>
            <a:ext cx="94329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 করে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 নিচের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কি বুঝানো হচ্ছে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97049" y="4257208"/>
            <a:ext cx="3807502" cy="1528998"/>
          </a:xfrm>
          <a:prstGeom prst="cloudCallout">
            <a:avLst>
              <a:gd name="adj1" fmla="val -12011"/>
              <a:gd name="adj2" fmla="val -75997"/>
            </a:avLst>
          </a:prstGeom>
          <a:noFill/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5400" dirty="0" smtClean="0">
                <a:solidFill>
                  <a:srgbClr val="33CC33"/>
                </a:solidFill>
              </a:rPr>
              <a:t>সৃষ্টির সেবা</a:t>
            </a:r>
            <a:r>
              <a:rPr lang="bn-BD" dirty="0" smtClean="0">
                <a:solidFill>
                  <a:srgbClr val="33CC33"/>
                </a:solidFill>
              </a:rPr>
              <a:t> </a:t>
            </a:r>
            <a:endParaRPr lang="en-US" dirty="0">
              <a:solidFill>
                <a:srgbClr val="33CC3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1" y="4152900"/>
            <a:ext cx="1928812" cy="192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4143376"/>
            <a:ext cx="1928812" cy="185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80" y="1028700"/>
            <a:ext cx="4513896" cy="3016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94" y="1276704"/>
            <a:ext cx="3865495" cy="258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78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3377822" y="4906632"/>
            <a:ext cx="4981500" cy="1631087"/>
          </a:xfrm>
          <a:prstGeom prst="cloud">
            <a:avLst/>
          </a:prstGeom>
          <a:noFill/>
          <a:ln w="57150">
            <a:solidFill>
              <a:srgbClr val="33CC33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সৃষ্টির সেবা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6747" y="182562"/>
            <a:ext cx="5771213" cy="689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পাঠের বিষয়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969473"/>
            <a:ext cx="4987472" cy="3740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3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911" y="1314450"/>
            <a:ext cx="12057089" cy="3939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8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r>
              <a:rPr lang="bn-BD" sz="48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এর পরিচয় লিখতে</a:t>
            </a:r>
            <a:r>
              <a:rPr lang="en-US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ক্ষেত্রসমূহ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2237" y="194872"/>
            <a:ext cx="2952830" cy="809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fld id="{98F977FE-2F4B-431D-98E8-5C3D85CCDB20}" type="datetime10">
              <a:rPr lang="bn-BD" b="0" smtClean="0"/>
              <a:pPr/>
              <a:t>শনিবার, 06 আগস্ট 2016</a:t>
            </a:fld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643063" y="0"/>
            <a:ext cx="92440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এবং বলি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122" y="3230273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চিত্রে প্রদর্শিত মানুষটি কার সৃষ্টি?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3834" y="2771212"/>
            <a:ext cx="3643311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 করা </a:t>
            </a:r>
            <a:r>
              <a:rPr lang="bn-BD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605" y="3268432"/>
            <a:ext cx="116269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মানুষসহ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সকল সৃষ্টি জীবের সেবা করাকে কি বলে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8263" y="2705966"/>
            <a:ext cx="3643311" cy="10156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3834" y="2972410"/>
            <a:ext cx="3643311" cy="10156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সৃষ্টি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0553" y="3110853"/>
            <a:ext cx="7272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 মানুষের কী করা উচিৎ?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483481"/>
              </p:ext>
            </p:extLst>
          </p:nvPr>
        </p:nvGraphicFramePr>
        <p:xfrm>
          <a:off x="6009522" y="137469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9522" y="137469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1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  <p:bldP spid="11" grpId="0"/>
      <p:bldP spid="11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0906" y="4930340"/>
            <a:ext cx="7243763" cy="857250"/>
          </a:xfrm>
          <a:prstGeom prst="rect">
            <a:avLst/>
          </a:prstGeom>
          <a:noFill/>
          <a:ln>
            <a:solidFill>
              <a:srgbClr val="F10FB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সৃষ্টির সেবা বলতে কী বুঝ? 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94339" y="199027"/>
            <a:ext cx="8015287" cy="642937"/>
          </a:xfrm>
          <a:prstGeom prst="roundRect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প্রত্যেকে নিজ নিজ খাতায় উত্তর </a:t>
            </a:r>
            <a:r>
              <a:rPr lang="bn-IN" sz="5400" dirty="0" smtClean="0">
                <a:solidFill>
                  <a:schemeClr val="tx1"/>
                </a:solidFill>
              </a:rPr>
              <a:t>লি</a:t>
            </a:r>
            <a:r>
              <a:rPr lang="bn-BD" sz="5400" dirty="0" smtClean="0">
                <a:solidFill>
                  <a:schemeClr val="tx1"/>
                </a:solidFill>
              </a:rPr>
              <a:t>খ 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9923943" y="841964"/>
            <a:ext cx="2328550" cy="2372458"/>
          </a:xfrm>
          <a:prstGeom prst="star24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55297" y="1674250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/>
              <a:t>৩</a:t>
            </a:r>
            <a:r>
              <a:rPr lang="bn-BD" sz="4000" dirty="0" smtClean="0"/>
              <a:t> </a:t>
            </a:r>
            <a:r>
              <a:rPr lang="bn-BD" sz="4000" dirty="0"/>
              <a:t>মিনিট 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" y="1190417"/>
            <a:ext cx="4045481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9" y="1310995"/>
            <a:ext cx="4110536" cy="26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7FE-2F4B-431D-98E8-5C3D85CCDB20}" type="datetime10">
              <a:rPr lang="bn-BD" smtClean="0"/>
              <a:pPr/>
              <a:t>শনিবার, 06 আগস্ট 2016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52" y="1525883"/>
            <a:ext cx="5181311" cy="3300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9802" y="5330624"/>
            <a:ext cx="53880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ক্ষুধার্তকে</a:t>
            </a:r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দান করা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4049968" y="98225"/>
            <a:ext cx="392767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773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</TotalTime>
  <Words>1176</Words>
  <Application>Microsoft Office PowerPoint</Application>
  <PresentationFormat>Widescreen</PresentationFormat>
  <Paragraphs>198</Paragraphs>
  <Slides>25</Slides>
  <Notes>23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Nikosh</vt:lpstr>
      <vt:lpstr>NikoshBAN</vt:lpstr>
      <vt:lpstr>Saroda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MD. SAIFUL ISLAM</cp:lastModifiedBy>
  <cp:revision>529</cp:revision>
  <dcterms:created xsi:type="dcterms:W3CDTF">2014-08-17T12:50:14Z</dcterms:created>
  <dcterms:modified xsi:type="dcterms:W3CDTF">2016-08-06T15:08:44Z</dcterms:modified>
</cp:coreProperties>
</file>